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9" r:id="rId4"/>
    <p:sldId id="270" r:id="rId5"/>
    <p:sldId id="273" r:id="rId6"/>
    <p:sldId id="258" r:id="rId7"/>
    <p:sldId id="259" r:id="rId8"/>
    <p:sldId id="260" r:id="rId9"/>
    <p:sldId id="262" r:id="rId10"/>
    <p:sldId id="274" r:id="rId11"/>
    <p:sldId id="275" r:id="rId12"/>
    <p:sldId id="276" r:id="rId13"/>
    <p:sldId id="272" r:id="rId14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94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37049E2-5788-4D78-B8A9-77AAD7D97D3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57200" y="2595240"/>
            <a:ext cx="401544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C5BEF98-3DC8-4698-BF6D-DA3BA69A229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51496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E948E03-31DE-45BD-B60C-99EF3BFCE3D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815120" y="160452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3172680" y="160452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57200" y="259524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815120" y="259524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3172680" y="259524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666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6F29CD9-D85C-4B9A-B600-DC931BD4873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F827ECE-AE20-461B-B4B4-E3CD2F92F13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93B06C8-3C7F-40F5-993D-484CA35129B8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AEA0544-7BE5-4C83-9D44-CC9DF71F2B95}" type="slidenum"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6EF790F-CE41-4BFD-B963-6D4E515FCE0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83880"/>
            <a:ext cx="8228880" cy="706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22E1538-2A9D-4C7C-9205-2CDF45B3926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45720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FEA5AFD-11E2-470A-B9A3-5E9790D4B17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51496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3D8602-F949-4921-A540-DCEA16398B8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22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57200" y="2595240"/>
            <a:ext cx="4015440" cy="90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5104B9D-584E-41D4-A1A0-AD6777C5A82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79640" cy="349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  <a:ea typeface="DejaVu Sans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17880" cy="349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800" b="0" strike="noStrike" spc="-1">
                <a:solidFill>
                  <a:schemeClr val="dk1"/>
                </a:solidFill>
                <a:latin typeface="Arial"/>
                <a:ea typeface="DejaVu San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9D9D6DDD-011C-497F-B845-1B0ED3384449}" type="slidenum">
              <a:rPr lang="ru-RU" sz="1800" b="0" strike="noStrike" spc="-1">
                <a:solidFill>
                  <a:schemeClr val="dk1"/>
                </a:solidFill>
                <a:latin typeface="Arial"/>
                <a:ea typeface="DejaVu Sans"/>
              </a:rPr>
              <a:t>‹#›</a:t>
            </a:fld>
            <a:endParaRPr lang="ru-RU" sz="18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17880" cy="349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уппа 1"/>
          <p:cNvGrpSpPr/>
          <p:nvPr/>
        </p:nvGrpSpPr>
        <p:grpSpPr>
          <a:xfrm>
            <a:off x="107280" y="98640"/>
            <a:ext cx="8979840" cy="1401480"/>
            <a:chOff x="107280" y="98640"/>
            <a:chExt cx="8979840" cy="1401480"/>
          </a:xfrm>
        </p:grpSpPr>
        <p:sp>
          <p:nvSpPr>
            <p:cNvPr id="41" name="Заголовок 5"/>
            <p:cNvSpPr/>
            <p:nvPr/>
          </p:nvSpPr>
          <p:spPr>
            <a:xfrm>
              <a:off x="1624680" y="190440"/>
              <a:ext cx="6983280" cy="1047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rmAutofit/>
            </a:bodyPr>
            <a:lstStyle/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Северо-Западное управление </a:t>
              </a:r>
            </a:p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Ростехнадзора </a:t>
              </a:r>
            </a:p>
          </p:txBody>
        </p:sp>
        <p:cxnSp>
          <p:nvCxnSpPr>
            <p:cNvPr id="42" name="Прямая соединительная линия 7"/>
            <p:cNvCxnSpPr/>
            <p:nvPr/>
          </p:nvCxnSpPr>
          <p:spPr>
            <a:xfrm>
              <a:off x="107280" y="1407600"/>
              <a:ext cx="8980200" cy="1584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43" name="Прямая соединительная линия 8"/>
            <p:cNvCxnSpPr/>
            <p:nvPr/>
          </p:nvCxnSpPr>
          <p:spPr>
            <a:xfrm>
              <a:off x="107280" y="1484640"/>
              <a:ext cx="8980200" cy="1584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44" name="Picture 2"/>
            <p:cNvPicPr/>
            <p:nvPr/>
          </p:nvPicPr>
          <p:blipFill>
            <a:blip r:embed="rId2"/>
            <a:stretch/>
          </p:blipFill>
          <p:spPr>
            <a:xfrm>
              <a:off x="565920" y="98640"/>
              <a:ext cx="901800" cy="11394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Прямоугольник 11"/>
          <p:cNvSpPr/>
          <p:nvPr/>
        </p:nvSpPr>
        <p:spPr>
          <a:xfrm>
            <a:off x="1115640" y="1631160"/>
            <a:ext cx="6824880" cy="269159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ДОКЛАД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по надзору за тепловыми энергоустановками и энергосбережения Северо-Западного управления Ростехнадзора</a:t>
            </a:r>
          </a:p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Чмуль Валерий Николаевич</a:t>
            </a:r>
          </a:p>
          <a:p>
            <a:pPr defTabSz="914400">
              <a:lnSpc>
                <a:spcPct val="90000"/>
              </a:lnSpc>
            </a:pPr>
            <a:endParaRPr lang="ru-RU" sz="4000" b="0" strike="noStrike" spc="-1" dirty="0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90000"/>
              </a:lnSpc>
            </a:pPr>
            <a:endParaRPr lang="ru-RU" sz="4000" b="0" strike="noStrike" spc="-1" dirty="0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lang="ru-RU" sz="1100" b="0" strike="noStrike" spc="-1" dirty="0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6" name="Rectangle 21"/>
          <p:cNvSpPr/>
          <p:nvPr/>
        </p:nvSpPr>
        <p:spPr>
          <a:xfrm>
            <a:off x="53820" y="3501008"/>
            <a:ext cx="8948520" cy="2901582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9960" tIns="65160" rIns="129960" bIns="6516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«Об итогах </a:t>
            </a:r>
            <a:r>
              <a:rPr lang="ru-RU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оценки обеспечения готовности </a:t>
            </a:r>
            <a:r>
              <a:rPr lang="ru-RU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муниципальных образований и предприятий теплоэнергетики к прохождению отопительного периода </a:t>
            </a:r>
            <a:r>
              <a:rPr lang="ru-RU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2025-2026 годов»</a:t>
            </a:r>
            <a:endParaRPr lang="ru-RU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>
              <a:lnSpc>
                <a:spcPct val="100000"/>
              </a:lnSpc>
            </a:pPr>
            <a:endParaRPr lang="ru-RU" sz="1600" b="0" strike="noStrike" spc="-1" dirty="0" smtClean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spc="-1" dirty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b="0" strike="noStrike" spc="-1" dirty="0" smtClean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spc="-1" dirty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b="0" strike="noStrike" spc="-1" dirty="0" smtClean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spc="-1" dirty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26 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ноября 2025 года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Санкт-Петербург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 idx="4294967295"/>
          </p:nvPr>
        </p:nvSpPr>
        <p:spPr>
          <a:xfrm>
            <a:off x="1547640" y="39780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Ростехнадзора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96" name="Прямая соединительная линия 1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97" name="Прямая соединительная линия 2"/>
          <p:cNvCxnSpPr/>
          <p:nvPr/>
        </p:nvCxnSpPr>
        <p:spPr>
          <a:xfrm>
            <a:off x="43200" y="149436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98" name="Picture 1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99" name="Прямоугольник 2"/>
          <p:cNvSpPr/>
          <p:nvPr/>
        </p:nvSpPr>
        <p:spPr>
          <a:xfrm>
            <a:off x="5112720" y="6372000"/>
            <a:ext cx="362016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                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b="0" strike="noStrike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9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0" name="Прямоугольник 21"/>
          <p:cNvSpPr/>
          <p:nvPr/>
        </p:nvSpPr>
        <p:spPr>
          <a:xfrm>
            <a:off x="43200" y="3240000"/>
            <a:ext cx="876996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  <a:ea typeface="DejaVu Sans"/>
            </a:endParaRPr>
          </a:p>
        </p:txBody>
      </p:sp>
      <p:sp>
        <p:nvSpPr>
          <p:cNvPr id="101" name="TextBox 183"/>
          <p:cNvSpPr/>
          <p:nvPr/>
        </p:nvSpPr>
        <p:spPr>
          <a:xfrm>
            <a:off x="96480" y="2259000"/>
            <a:ext cx="8731080" cy="335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3" name="Прямоугольник 1"/>
          <p:cNvSpPr/>
          <p:nvPr/>
        </p:nvSpPr>
        <p:spPr>
          <a:xfrm>
            <a:off x="540000" y="1620000"/>
            <a:ext cx="783288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Перечень лиц, подлежащих оценке обеспечения к отопительному периоду с уровнем готовности </a:t>
            </a:r>
            <a:r>
              <a:rPr lang="ru-RU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«готов с условиями»:</a:t>
            </a:r>
            <a:endParaRPr lang="ru-RU" b="0" strike="noStrike" spc="-1" dirty="0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0" y="2264877"/>
            <a:ext cx="8996363" cy="388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745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 idx="4294967295"/>
          </p:nvPr>
        </p:nvSpPr>
        <p:spPr>
          <a:xfrm>
            <a:off x="1547640" y="39780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Ростехнадзора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96" name="Прямая соединительная линия 1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97" name="Прямая соединительная линия 2"/>
          <p:cNvCxnSpPr/>
          <p:nvPr/>
        </p:nvCxnSpPr>
        <p:spPr>
          <a:xfrm>
            <a:off x="43200" y="149436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98" name="Picture 1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99" name="Прямоугольник 2"/>
          <p:cNvSpPr/>
          <p:nvPr/>
        </p:nvSpPr>
        <p:spPr>
          <a:xfrm>
            <a:off x="5112720" y="6372000"/>
            <a:ext cx="362016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                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b="0" strike="noStrike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10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0" name="Прямоугольник 21"/>
          <p:cNvSpPr/>
          <p:nvPr/>
        </p:nvSpPr>
        <p:spPr>
          <a:xfrm>
            <a:off x="43200" y="3240000"/>
            <a:ext cx="876996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  <a:ea typeface="DejaVu Sans"/>
            </a:endParaRPr>
          </a:p>
        </p:txBody>
      </p:sp>
      <p:sp>
        <p:nvSpPr>
          <p:cNvPr id="101" name="TextBox 183"/>
          <p:cNvSpPr/>
          <p:nvPr/>
        </p:nvSpPr>
        <p:spPr>
          <a:xfrm>
            <a:off x="96480" y="2259000"/>
            <a:ext cx="8731080" cy="335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3" name="Прямоугольник 1"/>
          <p:cNvSpPr/>
          <p:nvPr/>
        </p:nvSpPr>
        <p:spPr>
          <a:xfrm>
            <a:off x="22895" y="1620000"/>
            <a:ext cx="889248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/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Основные выявленные нарушения, </a:t>
            </a:r>
            <a:r>
              <a:rPr lang="ru-RU" b="1" spc="-1" dirty="0" smtClean="0">
                <a:solidFill>
                  <a:srgbClr val="000000"/>
                </a:solidFill>
                <a:latin typeface="Times New Roman"/>
              </a:rPr>
              <a:t>повлиявшие </a:t>
            </a:r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на расчеты индексов готовности:</a:t>
            </a:r>
            <a:endParaRPr lang="ru-RU" b="0" strike="noStrike" spc="-1" dirty="0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16" y="2233375"/>
            <a:ext cx="8456613" cy="38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16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 idx="4294967295"/>
          </p:nvPr>
        </p:nvSpPr>
        <p:spPr>
          <a:xfrm>
            <a:off x="1547640" y="18864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</a:rPr>
              <a:t>Ростехнадзора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81" name="Прямая соединительная линия 3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82" name="Прямая соединительная линия 4"/>
          <p:cNvCxnSpPr/>
          <p:nvPr/>
        </p:nvCxnSpPr>
        <p:spPr>
          <a:xfrm>
            <a:off x="0" y="148464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83" name="Picture 7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84" name="Прямоугольник 5"/>
          <p:cNvSpPr/>
          <p:nvPr/>
        </p:nvSpPr>
        <p:spPr>
          <a:xfrm>
            <a:off x="4500000" y="6513480"/>
            <a:ext cx="455616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	                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b="0" strike="noStrike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11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5" name="Прямоугольник 6"/>
          <p:cNvSpPr/>
          <p:nvPr/>
        </p:nvSpPr>
        <p:spPr>
          <a:xfrm>
            <a:off x="239089" y="1709801"/>
            <a:ext cx="866052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/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Информация об оценке обеспечения готовности муниципальных образований</a:t>
            </a:r>
            <a:endParaRPr lang="ru-RU" b="0" strike="noStrike" spc="-1" dirty="0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9" name="Таблица 3"/>
          <p:cNvGraphicFramePr/>
          <p:nvPr>
            <p:extLst>
              <p:ext uri="{D42A27DB-BD31-4B8C-83A1-F6EECF244321}">
                <p14:modId xmlns:p14="http://schemas.microsoft.com/office/powerpoint/2010/main" val="1287034869"/>
              </p:ext>
            </p:extLst>
          </p:nvPr>
        </p:nvGraphicFramePr>
        <p:xfrm>
          <a:off x="1363425" y="2420888"/>
          <a:ext cx="6334616" cy="3253096"/>
        </p:xfrm>
        <a:graphic>
          <a:graphicData uri="http://schemas.openxmlformats.org/drawingml/2006/table">
            <a:tbl>
              <a:tblPr/>
              <a:tblGrid>
                <a:gridCol w="1910616"/>
                <a:gridCol w="1127160"/>
                <a:gridCol w="1208608"/>
                <a:gridCol w="1080120"/>
                <a:gridCol w="1008112"/>
              </a:tblGrid>
              <a:tr h="3571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Субъект Российской Федерации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Количество муниципальных образований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Индекс готовности к отопительному периоду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58360"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готов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готов с условиями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не </a:t>
                      </a:r>
                      <a:r>
                        <a:rPr lang="ru-RU" sz="9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готов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2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Санкт-Петербург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b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18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18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2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Мурманская область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b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23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23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2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Ленинградская область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b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170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170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2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Архангельская область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b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31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24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2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Вологодская область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b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30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30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3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Калининградская область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b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22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22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3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Республика Карелия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b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18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18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68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Новгородская область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b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22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22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3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Псковская область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b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26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3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900" b="1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Итого</a:t>
                      </a:r>
                      <a:endParaRPr lang="ru-RU" sz="900" b="1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7560" marR="75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360</a:t>
                      </a:r>
                      <a:endParaRPr lang="ru-RU" sz="900" b="1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360</a:t>
                      </a:r>
                      <a:endParaRPr lang="ru-RU" sz="900" b="1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0</a:t>
                      </a:r>
                      <a:endParaRPr lang="ru-RU" sz="900" b="1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9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0</a:t>
                      </a:r>
                      <a:endParaRPr lang="ru-RU" sz="900" b="1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623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 idx="4294967295"/>
          </p:nvPr>
        </p:nvSpPr>
        <p:spPr>
          <a:xfrm>
            <a:off x="1547640" y="39780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Ростехнадзора</a:t>
            </a:r>
            <a:endParaRPr lang="ru-RU" sz="1800" b="1" strike="noStrike" spc="-1" dirty="0">
              <a:solidFill>
                <a:schemeClr val="accent3">
                  <a:lumMod val="75000"/>
                </a:schemeClr>
              </a:solidFill>
              <a:latin typeface="Times New Roman"/>
              <a:ea typeface="DejaVu Sans"/>
            </a:endParaRPr>
          </a:p>
        </p:txBody>
      </p:sp>
      <p:cxnSp>
        <p:nvCxnSpPr>
          <p:cNvPr id="72" name="Прямая соединительная линия 21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73" name="Прямая соединительная линия 22"/>
          <p:cNvCxnSpPr/>
          <p:nvPr/>
        </p:nvCxnSpPr>
        <p:spPr>
          <a:xfrm>
            <a:off x="0" y="148464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74" name="Picture 14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75" name="Прямоугольник 31"/>
          <p:cNvSpPr/>
          <p:nvPr/>
        </p:nvSpPr>
        <p:spPr>
          <a:xfrm>
            <a:off x="5292000" y="6453360"/>
            <a:ext cx="362016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                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12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6" name="Прямоугольник 32"/>
          <p:cNvSpPr/>
          <p:nvPr/>
        </p:nvSpPr>
        <p:spPr>
          <a:xfrm>
            <a:off x="300240" y="1620000"/>
            <a:ext cx="852732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/>
            <a:r>
              <a:rPr lang="ru-RU" sz="18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Задачи по подготовке к прохождению отопительного периода 2026-2027 годов</a:t>
            </a:r>
            <a:endParaRPr lang="ru-RU" b="1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" name="Прямоугольник 33"/>
          <p:cNvSpPr/>
          <p:nvPr/>
        </p:nvSpPr>
        <p:spPr>
          <a:xfrm>
            <a:off x="43200" y="3240000"/>
            <a:ext cx="876996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  <a:ea typeface="DejaVu Sans"/>
            </a:endParaRPr>
          </a:p>
        </p:txBody>
      </p:sp>
      <p:sp>
        <p:nvSpPr>
          <p:cNvPr id="78" name="TextBox 9"/>
          <p:cNvSpPr/>
          <p:nvPr/>
        </p:nvSpPr>
        <p:spPr>
          <a:xfrm>
            <a:off x="180000" y="2340000"/>
            <a:ext cx="8649720" cy="410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9" name="Прямоугольник 34"/>
          <p:cNvSpPr/>
          <p:nvPr/>
        </p:nvSpPr>
        <p:spPr>
          <a:xfrm>
            <a:off x="225360" y="5760000"/>
            <a:ext cx="8769960" cy="184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200" y="2212418"/>
            <a:ext cx="906530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активное участие в подготовке изменений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Минэнерго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13.11.2024 № 2234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Актуализация Порядка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по ликвидации последствий аварийных ситуаций в сфере теплоснабжения в муниципальном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образовании, согласование с соответствующими органами исполнительной власти субъекта Российской Федерации – до 15 февраля 2026 г.</a:t>
            </a: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Разработка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 подготовки к отопительному периоду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 15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 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Разработка Плана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 к отопительному периоду муниципального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 15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Актуализация схемы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теплоснабжения муниципального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– до 1 июля 2026 г.</a:t>
            </a:r>
          </a:p>
          <a:p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Рассмотреть возможность использования автоматизированных информационных систем 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готовности ТСО.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67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Diagram 1"/>
          <p:cNvGrpSpPr/>
          <p:nvPr/>
        </p:nvGrpSpPr>
        <p:grpSpPr>
          <a:xfrm>
            <a:off x="60120" y="1791720"/>
            <a:ext cx="8768160" cy="4577400"/>
            <a:chOff x="60120" y="1791720"/>
            <a:chExt cx="8768160" cy="4577400"/>
          </a:xfrm>
        </p:grpSpPr>
        <p:sp>
          <p:nvSpPr>
            <p:cNvPr id="50" name="Прямоугольник 4"/>
            <p:cNvSpPr/>
            <p:nvPr/>
          </p:nvSpPr>
          <p:spPr>
            <a:xfrm>
              <a:off x="60120" y="1791720"/>
              <a:ext cx="8768160" cy="457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  <a:ea typeface="DejaVu Sans"/>
              </a:endParaRPr>
            </a:p>
          </p:txBody>
        </p:sp>
        <p:sp>
          <p:nvSpPr>
            <p:cNvPr id="51" name="Стрелка вправо 2"/>
            <p:cNvSpPr/>
            <p:nvPr/>
          </p:nvSpPr>
          <p:spPr>
            <a:xfrm rot="49200">
              <a:off x="4194720" y="4028760"/>
              <a:ext cx="592920" cy="898920"/>
            </a:xfrm>
            <a:prstGeom prst="rightArrow">
              <a:avLst>
                <a:gd name="adj1" fmla="val 60000"/>
                <a:gd name="adj2" fmla="val 50000"/>
              </a:avLst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numCol="1" spcCol="1440" anchor="ctr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4100" b="0" strike="noStrike" spc="-1">
                <a:solidFill>
                  <a:schemeClr val="lt1"/>
                </a:solidFill>
                <a:latin typeface="Arial"/>
                <a:ea typeface="DejaVu Sans"/>
              </a:endParaRPr>
            </a:p>
          </p:txBody>
        </p:sp>
      </p:grpSp>
      <p:grpSp>
        <p:nvGrpSpPr>
          <p:cNvPr id="52" name="Группа 3"/>
          <p:cNvGrpSpPr/>
          <p:nvPr/>
        </p:nvGrpSpPr>
        <p:grpSpPr>
          <a:xfrm>
            <a:off x="107280" y="98640"/>
            <a:ext cx="8979480" cy="1401120"/>
            <a:chOff x="107280" y="98640"/>
            <a:chExt cx="8979480" cy="1401120"/>
          </a:xfrm>
        </p:grpSpPr>
        <p:sp>
          <p:nvSpPr>
            <p:cNvPr id="53" name="Заголовок 2"/>
            <p:cNvSpPr/>
            <p:nvPr/>
          </p:nvSpPr>
          <p:spPr>
            <a:xfrm>
              <a:off x="1624680" y="190440"/>
              <a:ext cx="6983640" cy="10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rmAutofit/>
            </a:bodyPr>
            <a:lstStyle/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Северо-Западное управление </a:t>
              </a:r>
            </a:p>
            <a:p>
              <a:pPr algn="ctr"/>
              <a:r>
                <a:rPr lang="ru-RU" b="1" spc="-1" dirty="0" smtClean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Ростехнадзора</a:t>
              </a:r>
              <a:endParaRPr lang="ru-RU" b="1" spc="-1" dirty="0">
                <a:solidFill>
                  <a:schemeClr val="accent3">
                    <a:lumMod val="75000"/>
                  </a:schemeClr>
                </a:solidFill>
                <a:latin typeface="Times New Roman"/>
              </a:endParaRPr>
            </a:p>
          </p:txBody>
        </p:sp>
        <p:cxnSp>
          <p:nvCxnSpPr>
            <p:cNvPr id="54" name="Прямая соединительная линия 12"/>
            <p:cNvCxnSpPr/>
            <p:nvPr/>
          </p:nvCxnSpPr>
          <p:spPr>
            <a:xfrm>
              <a:off x="107280" y="1407600"/>
              <a:ext cx="8979840" cy="1548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55" name="Прямая соединительная линия 13"/>
            <p:cNvCxnSpPr/>
            <p:nvPr/>
          </p:nvCxnSpPr>
          <p:spPr>
            <a:xfrm>
              <a:off x="107280" y="1484640"/>
              <a:ext cx="8979840" cy="1548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56" name="Picture 9"/>
            <p:cNvPicPr/>
            <p:nvPr/>
          </p:nvPicPr>
          <p:blipFill>
            <a:blip r:embed="rId2"/>
            <a:stretch/>
          </p:blipFill>
          <p:spPr>
            <a:xfrm>
              <a:off x="565920" y="98640"/>
              <a:ext cx="902160" cy="1139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7" name="TextBox 5"/>
          <p:cNvSpPr/>
          <p:nvPr/>
        </p:nvSpPr>
        <p:spPr>
          <a:xfrm>
            <a:off x="165960" y="1609920"/>
            <a:ext cx="8769600" cy="36610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indent="2066925">
              <a:spcBef>
                <a:spcPct val="0"/>
              </a:spcBef>
              <a:buClr>
                <a:schemeClr val="tx2"/>
              </a:buCl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нормативные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</a:p>
          <a:p>
            <a:pPr indent="2066925" algn="ctr">
              <a:spcBef>
                <a:spcPct val="0"/>
              </a:spcBef>
              <a:buClr>
                <a:schemeClr val="tx2"/>
              </a:buClr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нормативные акты, регламентирующие сроки и порядок оценки обеспечения готовности теплоснабжающих (теплосетевых) организаций, владельцев тепловых сетей, не являющихся теплосетевыми организациями, а также муниципальных образований к работе в отопительный период.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27.07.2010 № 190-ФЗ «О теплоснабжении».</a:t>
            </a:r>
          </a:p>
          <a:p>
            <a:pPr lvl="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готовности к отопительному периоду» и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оценки обеспечения готовности к отопительному периоду», утвержденные  приказом Минэнерго России от 13.11.2024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2234.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8" name="Прямоугольник 7"/>
          <p:cNvSpPr/>
          <p:nvPr/>
        </p:nvSpPr>
        <p:spPr>
          <a:xfrm>
            <a:off x="4392360" y="6383880"/>
            <a:ext cx="455652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		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b="0" strike="noStrike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1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Diagram 1"/>
          <p:cNvGrpSpPr/>
          <p:nvPr/>
        </p:nvGrpSpPr>
        <p:grpSpPr>
          <a:xfrm>
            <a:off x="60120" y="1791720"/>
            <a:ext cx="8768160" cy="4577400"/>
            <a:chOff x="60120" y="1791720"/>
            <a:chExt cx="8768160" cy="4577400"/>
          </a:xfrm>
        </p:grpSpPr>
        <p:sp>
          <p:nvSpPr>
            <p:cNvPr id="50" name="Прямоугольник 4"/>
            <p:cNvSpPr/>
            <p:nvPr/>
          </p:nvSpPr>
          <p:spPr>
            <a:xfrm>
              <a:off x="60120" y="1791720"/>
              <a:ext cx="8768160" cy="457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  <a:ea typeface="DejaVu Sans"/>
              </a:endParaRPr>
            </a:p>
          </p:txBody>
        </p:sp>
        <p:sp>
          <p:nvSpPr>
            <p:cNvPr id="51" name="Стрелка вправо 2"/>
            <p:cNvSpPr/>
            <p:nvPr/>
          </p:nvSpPr>
          <p:spPr>
            <a:xfrm rot="49200">
              <a:off x="4194720" y="4028760"/>
              <a:ext cx="592920" cy="898920"/>
            </a:xfrm>
            <a:prstGeom prst="rightArrow">
              <a:avLst>
                <a:gd name="adj1" fmla="val 60000"/>
                <a:gd name="adj2" fmla="val 50000"/>
              </a:avLst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numCol="1" spcCol="1440" anchor="ctr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4100" b="0" strike="noStrike" spc="-1">
                <a:solidFill>
                  <a:schemeClr val="lt1"/>
                </a:solidFill>
                <a:latin typeface="Arial"/>
                <a:ea typeface="DejaVu Sans"/>
              </a:endParaRPr>
            </a:p>
          </p:txBody>
        </p:sp>
      </p:grpSp>
      <p:grpSp>
        <p:nvGrpSpPr>
          <p:cNvPr id="52" name="Группа 3"/>
          <p:cNvGrpSpPr/>
          <p:nvPr/>
        </p:nvGrpSpPr>
        <p:grpSpPr>
          <a:xfrm>
            <a:off x="107280" y="98640"/>
            <a:ext cx="8979480" cy="1401120"/>
            <a:chOff x="107280" y="98640"/>
            <a:chExt cx="8979480" cy="1401120"/>
          </a:xfrm>
        </p:grpSpPr>
        <p:sp>
          <p:nvSpPr>
            <p:cNvPr id="53" name="Заголовок 2"/>
            <p:cNvSpPr/>
            <p:nvPr/>
          </p:nvSpPr>
          <p:spPr>
            <a:xfrm>
              <a:off x="1624680" y="190440"/>
              <a:ext cx="6983640" cy="10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rmAutofit/>
            </a:bodyPr>
            <a:lstStyle/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Северо-Западное управление </a:t>
              </a:r>
            </a:p>
            <a:p>
              <a:pPr algn="ctr"/>
              <a:r>
                <a:rPr lang="ru-RU" b="1" spc="-1" dirty="0" smtClean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Ростехнадзора</a:t>
              </a:r>
              <a:endParaRPr lang="ru-RU" b="1" spc="-1" dirty="0">
                <a:solidFill>
                  <a:schemeClr val="accent3">
                    <a:lumMod val="75000"/>
                  </a:schemeClr>
                </a:solidFill>
                <a:latin typeface="Times New Roman"/>
              </a:endParaRPr>
            </a:p>
          </p:txBody>
        </p:sp>
        <p:cxnSp>
          <p:nvCxnSpPr>
            <p:cNvPr id="54" name="Прямая соединительная линия 12"/>
            <p:cNvCxnSpPr/>
            <p:nvPr/>
          </p:nvCxnSpPr>
          <p:spPr>
            <a:xfrm>
              <a:off x="107280" y="1407600"/>
              <a:ext cx="8979840" cy="1548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55" name="Прямая соединительная линия 13"/>
            <p:cNvCxnSpPr/>
            <p:nvPr/>
          </p:nvCxnSpPr>
          <p:spPr>
            <a:xfrm>
              <a:off x="107280" y="1484640"/>
              <a:ext cx="8979840" cy="1548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56" name="Picture 9"/>
            <p:cNvPicPr/>
            <p:nvPr/>
          </p:nvPicPr>
          <p:blipFill>
            <a:blip r:embed="rId2"/>
            <a:stretch/>
          </p:blipFill>
          <p:spPr>
            <a:xfrm>
              <a:off x="565920" y="98640"/>
              <a:ext cx="902160" cy="1139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7" name="TextBox 5"/>
          <p:cNvSpPr/>
          <p:nvPr/>
        </p:nvSpPr>
        <p:spPr>
          <a:xfrm>
            <a:off x="165960" y="1988840"/>
            <a:ext cx="8769600" cy="28300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8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Документы в рамках реализации требований Правил и Порядка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/>
            <a:endParaRPr lang="ru-RU" sz="1600" spc="-1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1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. План подготовки к отопительному периоду муниципального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образования.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2. Порядок (план) действий по ликвидации последствий аварийных ситуаций в сфере теплоснабжения в муниципальном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образовании. 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tabLst>
                <a:tab pos="2970000" algn="ctr"/>
                <a:tab pos="5940360" algn="r"/>
              </a:tabLst>
            </a:pP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3. Актуализированная схема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теплоснабжения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муниципального образования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tabLst>
                <a:tab pos="2970000" algn="ctr"/>
                <a:tab pos="5940360" algn="r"/>
              </a:tabLst>
            </a:pP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4. Программа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проведения оценки обеспечения готовности к отопительному периоду.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8" name="Прямоугольник 7"/>
          <p:cNvSpPr/>
          <p:nvPr/>
        </p:nvSpPr>
        <p:spPr>
          <a:xfrm>
            <a:off x="4392360" y="6383880"/>
            <a:ext cx="4556520" cy="33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				</a:t>
            </a:r>
            <a:r>
              <a:rPr lang="ru-RU" sz="1600" b="0" strike="noStrike" spc="-1">
                <a:solidFill>
                  <a:srgbClr val="BFBFBF"/>
                </a:solidFill>
                <a:latin typeface="Times New Roman"/>
                <a:ea typeface="DejaVu Sans"/>
              </a:rPr>
              <a:t>Слайд 2</a:t>
            </a:r>
            <a:endParaRPr lang="ru-RU" sz="16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8162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Diagram 1"/>
          <p:cNvGrpSpPr/>
          <p:nvPr/>
        </p:nvGrpSpPr>
        <p:grpSpPr>
          <a:xfrm>
            <a:off x="60120" y="1791720"/>
            <a:ext cx="8768160" cy="4577400"/>
            <a:chOff x="60120" y="1791720"/>
            <a:chExt cx="8768160" cy="4577400"/>
          </a:xfrm>
        </p:grpSpPr>
        <p:sp>
          <p:nvSpPr>
            <p:cNvPr id="50" name="Прямоугольник 4"/>
            <p:cNvSpPr/>
            <p:nvPr/>
          </p:nvSpPr>
          <p:spPr>
            <a:xfrm>
              <a:off x="60120" y="1791720"/>
              <a:ext cx="8768160" cy="457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  <a:ea typeface="DejaVu Sans"/>
              </a:endParaRPr>
            </a:p>
          </p:txBody>
        </p:sp>
        <p:sp>
          <p:nvSpPr>
            <p:cNvPr id="51" name="Стрелка вправо 2"/>
            <p:cNvSpPr/>
            <p:nvPr/>
          </p:nvSpPr>
          <p:spPr>
            <a:xfrm rot="49200">
              <a:off x="4194720" y="4028760"/>
              <a:ext cx="592920" cy="898920"/>
            </a:xfrm>
            <a:prstGeom prst="rightArrow">
              <a:avLst>
                <a:gd name="adj1" fmla="val 60000"/>
                <a:gd name="adj2" fmla="val 50000"/>
              </a:avLst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numCol="1" spcCol="1440" anchor="ctr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4100" b="0" strike="noStrike" spc="-1">
                <a:solidFill>
                  <a:schemeClr val="lt1"/>
                </a:solidFill>
                <a:latin typeface="Arial"/>
                <a:ea typeface="DejaVu Sans"/>
              </a:endParaRPr>
            </a:p>
          </p:txBody>
        </p:sp>
      </p:grpSp>
      <p:grpSp>
        <p:nvGrpSpPr>
          <p:cNvPr id="52" name="Группа 3"/>
          <p:cNvGrpSpPr/>
          <p:nvPr/>
        </p:nvGrpSpPr>
        <p:grpSpPr>
          <a:xfrm>
            <a:off x="107280" y="98640"/>
            <a:ext cx="8979480" cy="1401120"/>
            <a:chOff x="107280" y="98640"/>
            <a:chExt cx="8979480" cy="1401120"/>
          </a:xfrm>
        </p:grpSpPr>
        <p:sp>
          <p:nvSpPr>
            <p:cNvPr id="53" name="Заголовок 2"/>
            <p:cNvSpPr/>
            <p:nvPr/>
          </p:nvSpPr>
          <p:spPr>
            <a:xfrm>
              <a:off x="1624680" y="190440"/>
              <a:ext cx="6983640" cy="10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rmAutofit/>
            </a:bodyPr>
            <a:lstStyle/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Северо-Западное управление </a:t>
              </a:r>
            </a:p>
            <a:p>
              <a:pPr algn="ctr"/>
              <a:r>
                <a:rPr lang="ru-RU" b="1" spc="-1" dirty="0" smtClean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Ростехнадзора</a:t>
              </a:r>
              <a:endParaRPr lang="ru-RU" b="1" spc="-1" dirty="0">
                <a:solidFill>
                  <a:schemeClr val="accent3">
                    <a:lumMod val="75000"/>
                  </a:schemeClr>
                </a:solidFill>
                <a:latin typeface="Times New Roman"/>
              </a:endParaRPr>
            </a:p>
          </p:txBody>
        </p:sp>
        <p:cxnSp>
          <p:nvCxnSpPr>
            <p:cNvPr id="54" name="Прямая соединительная линия 12"/>
            <p:cNvCxnSpPr/>
            <p:nvPr/>
          </p:nvCxnSpPr>
          <p:spPr>
            <a:xfrm>
              <a:off x="107280" y="1407600"/>
              <a:ext cx="8979840" cy="1548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55" name="Прямая соединительная линия 13"/>
            <p:cNvCxnSpPr/>
            <p:nvPr/>
          </p:nvCxnSpPr>
          <p:spPr>
            <a:xfrm>
              <a:off x="107280" y="1484640"/>
              <a:ext cx="8979840" cy="1548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56" name="Picture 9"/>
            <p:cNvPicPr/>
            <p:nvPr/>
          </p:nvPicPr>
          <p:blipFill>
            <a:blip r:embed="rId2"/>
            <a:stretch/>
          </p:blipFill>
          <p:spPr>
            <a:xfrm>
              <a:off x="565920" y="98640"/>
              <a:ext cx="902160" cy="1139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7" name="TextBox 5"/>
          <p:cNvSpPr/>
          <p:nvPr/>
        </p:nvSpPr>
        <p:spPr>
          <a:xfrm>
            <a:off x="165960" y="1609920"/>
            <a:ext cx="8769600" cy="8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8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Субъекты оценки готовности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 smtClean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8" name="Прямоугольник 7"/>
          <p:cNvSpPr/>
          <p:nvPr/>
        </p:nvSpPr>
        <p:spPr>
          <a:xfrm>
            <a:off x="4392360" y="6383880"/>
            <a:ext cx="455652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		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b="0" strike="noStrike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3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572535"/>
              </p:ext>
            </p:extLst>
          </p:nvPr>
        </p:nvGraphicFramePr>
        <p:xfrm>
          <a:off x="554180" y="2110990"/>
          <a:ext cx="7873999" cy="3768725"/>
        </p:xfrm>
        <a:graphic>
          <a:graphicData uri="http://schemas.openxmlformats.org/drawingml/2006/table">
            <a:tbl>
              <a:tblPr/>
              <a:tblGrid>
                <a:gridCol w="345412"/>
                <a:gridCol w="2290666"/>
                <a:gridCol w="1141159"/>
                <a:gridCol w="1176687"/>
                <a:gridCol w="1512168"/>
                <a:gridCol w="1407907"/>
              </a:tblGrid>
              <a:tr h="2000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Регион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ТСО, ед.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оцениваемых лиц, ед.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объектов оценки, ед.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0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Котельные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ТЭЦ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Санкт-Петербург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Ленинградская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Вологодская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Архангельская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Псковская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Калининградская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Мурманская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Республика Карелия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Новгородская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955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Diagram 1"/>
          <p:cNvGrpSpPr/>
          <p:nvPr/>
        </p:nvGrpSpPr>
        <p:grpSpPr>
          <a:xfrm>
            <a:off x="60120" y="1791720"/>
            <a:ext cx="8768160" cy="4577400"/>
            <a:chOff x="60120" y="1791720"/>
            <a:chExt cx="8768160" cy="4577400"/>
          </a:xfrm>
        </p:grpSpPr>
        <p:sp>
          <p:nvSpPr>
            <p:cNvPr id="50" name="Прямоугольник 4"/>
            <p:cNvSpPr/>
            <p:nvPr/>
          </p:nvSpPr>
          <p:spPr>
            <a:xfrm>
              <a:off x="60120" y="1791720"/>
              <a:ext cx="8768160" cy="457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  <a:ea typeface="DejaVu Sans"/>
              </a:endParaRPr>
            </a:p>
          </p:txBody>
        </p:sp>
        <p:sp>
          <p:nvSpPr>
            <p:cNvPr id="51" name="Стрелка вправо 2"/>
            <p:cNvSpPr/>
            <p:nvPr/>
          </p:nvSpPr>
          <p:spPr>
            <a:xfrm rot="49200">
              <a:off x="4194720" y="4028760"/>
              <a:ext cx="592920" cy="898920"/>
            </a:xfrm>
            <a:prstGeom prst="rightArrow">
              <a:avLst>
                <a:gd name="adj1" fmla="val 60000"/>
                <a:gd name="adj2" fmla="val 50000"/>
              </a:avLst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numCol="1" spcCol="1440" anchor="ctr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4100" b="0" strike="noStrike" spc="-1">
                <a:solidFill>
                  <a:schemeClr val="lt1"/>
                </a:solidFill>
                <a:latin typeface="Arial"/>
                <a:ea typeface="DejaVu Sans"/>
              </a:endParaRPr>
            </a:p>
          </p:txBody>
        </p:sp>
      </p:grpSp>
      <p:grpSp>
        <p:nvGrpSpPr>
          <p:cNvPr id="52" name="Группа 3"/>
          <p:cNvGrpSpPr/>
          <p:nvPr/>
        </p:nvGrpSpPr>
        <p:grpSpPr>
          <a:xfrm>
            <a:off x="107280" y="98640"/>
            <a:ext cx="8979480" cy="1401120"/>
            <a:chOff x="107280" y="98640"/>
            <a:chExt cx="8979480" cy="1401120"/>
          </a:xfrm>
        </p:grpSpPr>
        <p:sp>
          <p:nvSpPr>
            <p:cNvPr id="53" name="Заголовок 2"/>
            <p:cNvSpPr/>
            <p:nvPr/>
          </p:nvSpPr>
          <p:spPr>
            <a:xfrm>
              <a:off x="1624680" y="190440"/>
              <a:ext cx="6983640" cy="10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rmAutofit/>
            </a:bodyPr>
            <a:lstStyle/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Северо-Западное управление </a:t>
              </a:r>
            </a:p>
            <a:p>
              <a:pPr algn="ctr"/>
              <a:r>
                <a:rPr lang="ru-RU" b="1" spc="-1" dirty="0" smtClean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Ростехнадзора</a:t>
              </a:r>
              <a:endParaRPr lang="ru-RU" b="1" spc="-1" dirty="0">
                <a:solidFill>
                  <a:schemeClr val="accent3">
                    <a:lumMod val="75000"/>
                  </a:schemeClr>
                </a:solidFill>
                <a:latin typeface="Times New Roman"/>
              </a:endParaRPr>
            </a:p>
          </p:txBody>
        </p:sp>
        <p:cxnSp>
          <p:nvCxnSpPr>
            <p:cNvPr id="54" name="Прямая соединительная линия 12"/>
            <p:cNvCxnSpPr/>
            <p:nvPr/>
          </p:nvCxnSpPr>
          <p:spPr>
            <a:xfrm>
              <a:off x="107280" y="1407600"/>
              <a:ext cx="8979840" cy="1548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55" name="Прямая соединительная линия 13"/>
            <p:cNvCxnSpPr/>
            <p:nvPr/>
          </p:nvCxnSpPr>
          <p:spPr>
            <a:xfrm>
              <a:off x="107280" y="1484640"/>
              <a:ext cx="8979840" cy="1548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56" name="Picture 9"/>
            <p:cNvPicPr/>
            <p:nvPr/>
          </p:nvPicPr>
          <p:blipFill>
            <a:blip r:embed="rId2"/>
            <a:stretch/>
          </p:blipFill>
          <p:spPr>
            <a:xfrm>
              <a:off x="565920" y="98640"/>
              <a:ext cx="902160" cy="1139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7" name="TextBox 5"/>
          <p:cNvSpPr/>
          <p:nvPr/>
        </p:nvSpPr>
        <p:spPr>
          <a:xfrm>
            <a:off x="165960" y="1609920"/>
            <a:ext cx="8769600" cy="8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8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Санкт-Петербург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 smtClean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pos="2970000" algn="ctr"/>
                <a:tab pos="5940360" algn="r"/>
              </a:tabLst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8" name="Прямоугольник 7"/>
          <p:cNvSpPr/>
          <p:nvPr/>
        </p:nvSpPr>
        <p:spPr>
          <a:xfrm>
            <a:off x="4392360" y="6383880"/>
            <a:ext cx="455652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		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b="0" strike="noStrike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4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57200" y="2036921"/>
          <a:ext cx="8229600" cy="365252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685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Адмиралтейский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Василеостровский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Выборгский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Калининский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Кировский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Колпинский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Красногвардейский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Красносельский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Кронштадтский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Курортный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Московский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Невский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Петроградский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Петродворцовый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Приморский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Пушкинский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Фрунзенский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Центральный район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"ТЭК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"ЭнергоИнвест"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"Теплосеть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"Петербургтеплоэнерго"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"Петербургтеплоэнерго"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"Петербургтеплоэнерго"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"Петербургтеплоэнерго"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"Петербургтеплоэнерго"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"Петербургтеплоэнерго"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"Петербургтеплоэнерго"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"Петербургтеплоэнерго"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"Петербургтеплоэнерго"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"ТГК-1"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"ТГК-1"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"ТГК-1"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"ТГК-1"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"ТГК-1"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"ТГК-1"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"ТГК-1"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"Пром Импульс"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"Пром Импульс"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"Пром Импульс"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"Пром Импульс"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"Пром Импульс"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"Энергосервис"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«Энергосервис»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«Энергосервис»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«Энергосервис»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"Энергосервис"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ОАО "РЖД"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ОАО "РЖД"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ОАО "РЖД"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ОАО "РЖД"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ОАО РЖД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ГУП "Петербургский метрополитен"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ГУП "Петербургский метрополитен"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ГУП "Петербургский метрополитен"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"СЗУК""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"СЗУК""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"СЗУК""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"СВЕТЛАНА-Эстейт"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"СВЕТЛАНА-Эстейт"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"СВЕТЛАНА-Эстейт"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"ТЭС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"ТЭС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СПб ГУП "Горэлектротранс"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СПб ГУП "Горэлектротранс"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ФГАОУ ВО «СПбПУ»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ФГАОУ ВО «СПбПУ»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"ЛОМО"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"ЛОМО"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"ЭПС"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"ЭПС"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"СВ-Сити"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"СВ-Сити"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"ГАЗКОМПЛЕКТ"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"ГАЗКОМПЛЕКТ"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"ЦКБ МТ "Рубин"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"Балтийский завод"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"Завод "Реконд"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"Арсенал Недвижимость"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"Юго-Западная ТЭЦ"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«ГСР ТЭЦ»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АО «НПП «Краснознаменец»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УК "ЛЭМЗ"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"Кронштадский морской завод"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"Пансионат "Буревестник"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"Совавто-С.Петербург"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"ГКО"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АО "НИИ Вектор"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"61 БТРЗ"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«Интер РАО - Электрогенерация» (филиал «Северо-Западная ТЭЦ» имени А.Г. Бориса)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"20 АРЗ"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"ПО "Пекар"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ОАО "НПО ЦКТИ"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"Степан Разин Девелопмент"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"МЗ Алмаз"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"ПНК "Красная нить"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"ВНИИГ им. Б.Е.Веденеева"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 АО"СК "ОСК"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НАО "СВЕЗА Усть-Ижора"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"Завод ЭЛЕКТРОПУЛЬТ"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"СИЗ"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"СПМБМ "Малахит"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ООО «ЖБИ № 1 Рыбацкое»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"Аккумуляторная компания "Ригель"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«ОЭЗ «САНКТ-ПЕТЕРБУРГ»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"Водтрансприбор"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ГМЗ «Царское Село»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ООО "СУАР Групп"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"ЭнергоДевелопмент"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ВО "Электроаппарат"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ЗАО "КЗ-СЦС"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"Рыбокомбинат"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"АРТ "Дачное"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"КТК"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"ЗСП"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ЗАО "Санаторий "Репино"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ГАО РАН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"Концерн "Гранит-Электрон"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"Завод им. А.А.Кулакова""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ФГБОУ ВО "ГУМРФ имени адмирала С.О. Макарова"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"ОДК-Климов"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"Гофра-2001"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«НИПИИ</a:t>
                      </a:r>
                      <a:b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«Ленметрогипротранс »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БАН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"Адамант"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"Институт Гипроникель"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"АТЭК"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"РУСТ-95"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"Русские самоцветы"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"Пансионат "Восток-6"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"Воздушные ворота северной столицы"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"ЛКХП Кирова"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"Иван Федоров"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«ЗКХ «Невская палитра»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"МегаСтрой"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ИПА РАН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НИЦ "Курчатовский институт"-ПИЯФ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"Системы Безопасности Северо-Запад"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"ЭГМ"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"КировТЭК"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"СМК"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"Пансионат "Морской прибой"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"Ориент Бридж"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"НЗЛ"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"ЛЕНФИЛЬМ"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ЗАО "Тепломагистраль"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"НЭК"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"Возрождение"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"Антарес"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"ТеплоСветлоЭнерго"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"ЭКОН"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"НИИ командных приборов"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АО "Штурманские приборы"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СПб ГБСУ СО "Пансионат "Заря"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"РЭМОС-плюс"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ЗАО «ЗМК- ИК»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БИН РАН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"Сабир"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"СЗ "Александровский квартал"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"ТСК"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"Василеостровская Фабрика"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"ЭКОПРО"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ГУП "Водоканал Санкт-Петербурга"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"УМ-7 Сервис"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Учреждение "Дом творчества кинематографистов "Репино"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"СЗТК"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"ЭК "Арго-Сервис"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НИУ ИТМО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"ТехноПроект"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"ТеплоЭнергоСервис" 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"ВЕГАС"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«МЫЗА ПАРГОЛОВО»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"КРАСНЫЙ ХИМИК"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"ТЭВ"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"ТЭК объединения "Скороход"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"Пролетарский завод"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"Таймс"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«ЕСЭ-Кубань»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ФГБОУ ВО СПбГАУ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"КОЖА СПб"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«ОККЕРВИЛЬ»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"ЭнергоРесурс 2005"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"Энергетические системы"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"Техприбор"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"ТТЦ Чапыгина 6"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ФКОУВО Университет ФСИН России 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"ЭНЕРГЭС"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ФГБОУ ВО "СПбГЛТУ им. С.М. Кирова"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"ТЭМ"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"Энергоснаб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ФГБОУ ВПО"СПбГАВМ"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"Цветение вишни"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ФБГУН ЗИН РАН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Филиал ФГУП "ГРЧЦ" в СЗФО"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«Электромагнит»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ФГУП "Крыловский государственный научный центр"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"ЦМТ и НТС"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ФГБУ «Российская академия наук»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ЛПМ "СКИФ"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СПБ ГЭТУ "ЛЭТИ"</a:t>
                      </a:r>
                    </a:p>
                  </a:txBody>
                  <a:tcPr marL="2540" marR="2540" marT="2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40" marR="2540" marT="25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99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Diagram1"/>
          <p:cNvGrpSpPr/>
          <p:nvPr/>
        </p:nvGrpSpPr>
        <p:grpSpPr>
          <a:xfrm>
            <a:off x="60120" y="1791720"/>
            <a:ext cx="8767800" cy="4644360"/>
            <a:chOff x="60120" y="1791720"/>
            <a:chExt cx="8767800" cy="4644360"/>
          </a:xfrm>
        </p:grpSpPr>
        <p:sp>
          <p:nvSpPr>
            <p:cNvPr id="60" name="Прямоугольник 62"/>
            <p:cNvSpPr/>
            <p:nvPr/>
          </p:nvSpPr>
          <p:spPr>
            <a:xfrm>
              <a:off x="60120" y="1791720"/>
              <a:ext cx="8767800" cy="4577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  <a:ea typeface="DejaVu Sans"/>
              </a:endParaRPr>
            </a:p>
          </p:txBody>
        </p:sp>
        <p:sp>
          <p:nvSpPr>
            <p:cNvPr id="61" name="Скругленный прямоугольник 63"/>
            <p:cNvSpPr/>
            <p:nvPr/>
          </p:nvSpPr>
          <p:spPr>
            <a:xfrm>
              <a:off x="323640" y="1974240"/>
              <a:ext cx="3668760" cy="4461840"/>
            </a:xfrm>
            <a:prstGeom prst="roundRect">
              <a:avLst>
                <a:gd name="adj" fmla="val 10000"/>
              </a:avLst>
            </a:prstGeom>
            <a:noFill/>
            <a:ln>
              <a:solidFill>
                <a:srgbClr val="0093D9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/>
          </p:style>
          <p:txBody>
            <a:bodyPr lIns="160560" tIns="160560" rIns="53280" bIns="160200" numCol="1" spcCol="1440" anchor="t">
              <a:noAutofit/>
            </a:bodyPr>
            <a:lstStyle/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r>
                <a:rPr lang="en-US" sz="1400" b="1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I</a:t>
              </a:r>
              <a:r>
                <a:rPr lang="ru-RU" sz="1400" b="1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 этап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just" defTabSz="914400">
                <a:lnSpc>
                  <a:spcPct val="90000"/>
                </a:lnSpc>
                <a:spcAft>
                  <a:spcPts val="490"/>
                </a:spcAft>
              </a:pP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              с </a:t>
              </a:r>
              <a:r>
                <a:rPr lang="ru-RU" sz="1400" b="0" strike="noStrike" spc="-1" dirty="0" smtClean="0">
                  <a:solidFill>
                    <a:schemeClr val="dk1"/>
                  </a:solidFill>
                  <a:latin typeface="Times New Roman"/>
                  <a:ea typeface="DejaVu Sans"/>
                </a:rPr>
                <a:t>11.08.2025 </a:t>
              </a: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по 24.10.2025 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just" defTabSz="914400">
                <a:lnSpc>
                  <a:spcPct val="150000"/>
                </a:lnSpc>
                <a:spcAft>
                  <a:spcPts val="490"/>
                </a:spcAft>
              </a:pP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В соответствии с </a:t>
              </a:r>
              <a:r>
                <a:rPr lang="ru-RU" sz="1400" b="0" strike="noStrike" spc="-1" dirty="0">
                  <a:solidFill>
                    <a:srgbClr val="000000"/>
                  </a:solidFill>
                  <a:latin typeface="Times New Roman"/>
                  <a:ea typeface="DejaVu Sans"/>
                </a:rPr>
                <a:t>Правилами и  Порядком</a:t>
              </a: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, должностные лица Ростехнадзора принимали участие в работе комиссий, образованных органами местного самоуправления, по оценке готовности к отопительному периоду 2025-2026 объектов теплоснабжения, расположенных на территории Северо-Западного </a:t>
              </a:r>
              <a:r>
                <a:rPr lang="ru-RU" sz="1400" b="0" strike="noStrike" spc="-1" dirty="0" smtClean="0">
                  <a:solidFill>
                    <a:schemeClr val="dk1"/>
                  </a:solidFill>
                  <a:latin typeface="Times New Roman"/>
                  <a:ea typeface="DejaVu Sans"/>
                </a:rPr>
                <a:t>управления Ростехнадзора.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 defTabSz="914400">
                <a:lnSpc>
                  <a:spcPct val="100000"/>
                </a:lnSpc>
              </a:pP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62" name="Стрелка вправо 64"/>
            <p:cNvSpPr/>
            <p:nvPr/>
          </p:nvSpPr>
          <p:spPr>
            <a:xfrm rot="49200">
              <a:off x="4194720" y="4028400"/>
              <a:ext cx="592560" cy="898560"/>
            </a:xfrm>
            <a:prstGeom prst="rightArrow">
              <a:avLst>
                <a:gd name="adj1" fmla="val 60000"/>
                <a:gd name="adj2" fmla="val 50000"/>
              </a:avLst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numCol="1" spcCol="144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ru-RU" sz="4100" b="0" strike="noStrike" spc="-1">
                <a:solidFill>
                  <a:schemeClr val="lt1"/>
                </a:solidFill>
                <a:latin typeface="Arial"/>
                <a:ea typeface="DejaVu Sans"/>
              </a:endParaRPr>
            </a:p>
          </p:txBody>
        </p:sp>
        <p:sp>
          <p:nvSpPr>
            <p:cNvPr id="63" name="Скругленный прямоугольник 65"/>
            <p:cNvSpPr/>
            <p:nvPr/>
          </p:nvSpPr>
          <p:spPr>
            <a:xfrm>
              <a:off x="5016600" y="1974960"/>
              <a:ext cx="3607560" cy="4040280"/>
            </a:xfrm>
            <a:prstGeom prst="roundRect">
              <a:avLst>
                <a:gd name="adj" fmla="val 10000"/>
              </a:avLst>
            </a:prstGeom>
            <a:noFill/>
            <a:ln>
              <a:solidFill>
                <a:srgbClr val="4BACC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/>
          </p:style>
          <p:txBody>
            <a:bodyPr lIns="159480" tIns="159480" rIns="53280" bIns="159120" numCol="1" spcCol="1440" anchor="t">
              <a:noAutofit/>
            </a:bodyPr>
            <a:lstStyle/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r>
                <a:rPr lang="en-US" sz="1400" b="1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II </a:t>
              </a:r>
              <a:r>
                <a:rPr lang="ru-RU" sz="1400" b="1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этап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   с 08</a:t>
              </a:r>
              <a:r>
                <a:rPr lang="ru-RU" sz="1400" b="0" strike="noStrike" spc="-1" dirty="0">
                  <a:solidFill>
                    <a:srgbClr val="000000"/>
                  </a:solidFill>
                  <a:latin typeface="Times New Roman"/>
                  <a:ea typeface="DejaVu Sans"/>
                </a:rPr>
                <a:t>.09</a:t>
              </a: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.2025 по 14.11.2025 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just" defTabSz="914400">
                <a:lnSpc>
                  <a:spcPct val="90000"/>
                </a:lnSpc>
                <a:spcAft>
                  <a:spcPts val="490"/>
                </a:spcAft>
              </a:pP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just">
                <a:lnSpc>
                  <a:spcPct val="150000"/>
                </a:lnSpc>
                <a:spcAft>
                  <a:spcPts val="490"/>
                </a:spcAft>
              </a:pP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В соответствии с </a:t>
              </a:r>
              <a:r>
                <a:rPr lang="ru-RU" sz="1400" b="0" strike="noStrike" spc="-1" dirty="0">
                  <a:solidFill>
                    <a:srgbClr val="000000"/>
                  </a:solidFill>
                  <a:latin typeface="Times New Roman"/>
                  <a:ea typeface="DejaVu Sans"/>
                </a:rPr>
                <a:t>Правилами и  Порядком</a:t>
              </a:r>
              <a:r>
                <a:rPr lang="ru-RU" sz="1400" b="0" strike="noStrike" spc="-1" dirty="0">
                  <a:solidFill>
                    <a:schemeClr val="dk1"/>
                  </a:solidFill>
                  <a:latin typeface="Times New Roman"/>
                  <a:ea typeface="DejaVu Sans"/>
                </a:rPr>
                <a:t>, должностные лица Ростехнадзора проводят оценку обеспечения готовности к отопительному периоду 2025-2026 годов муниципальных образований, расположенных на территории </a:t>
              </a:r>
              <a:r>
                <a:rPr lang="ru-RU" sz="1400" spc="-1" dirty="0">
                  <a:solidFill>
                    <a:schemeClr val="dk1"/>
                  </a:solidFill>
                  <a:latin typeface="Times New Roman"/>
                </a:rPr>
                <a:t>Северо-Западного управления Ростехнадзора.</a:t>
              </a: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 defTabSz="914400">
                <a:lnSpc>
                  <a:spcPct val="90000"/>
                </a:lnSpc>
                <a:spcAft>
                  <a:spcPts val="490"/>
                </a:spcAft>
              </a:pPr>
              <a:endParaRPr lang="ru-RU" sz="14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</p:grpSp>
      <p:grpSp>
        <p:nvGrpSpPr>
          <p:cNvPr id="64" name="Группа 1"/>
          <p:cNvGrpSpPr/>
          <p:nvPr/>
        </p:nvGrpSpPr>
        <p:grpSpPr>
          <a:xfrm>
            <a:off x="107280" y="98640"/>
            <a:ext cx="8979840" cy="1401480"/>
            <a:chOff x="107280" y="98640"/>
            <a:chExt cx="8979840" cy="1401480"/>
          </a:xfrm>
        </p:grpSpPr>
        <p:sp>
          <p:nvSpPr>
            <p:cNvPr id="65" name="Заголовок 5"/>
            <p:cNvSpPr/>
            <p:nvPr/>
          </p:nvSpPr>
          <p:spPr>
            <a:xfrm>
              <a:off x="1624680" y="190440"/>
              <a:ext cx="6983280" cy="1047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rmAutofit/>
            </a:bodyPr>
            <a:lstStyle/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Северо-Западное управление </a:t>
              </a:r>
            </a:p>
            <a:p>
              <a:pPr algn="ctr"/>
              <a:r>
                <a:rPr lang="ru-RU" b="1" spc="-1" dirty="0">
                  <a:solidFill>
                    <a:schemeClr val="accent3">
                      <a:lumMod val="75000"/>
                    </a:schemeClr>
                  </a:solidFill>
                  <a:latin typeface="Times New Roman"/>
                </a:rPr>
                <a:t>Ростехнадзора</a:t>
              </a:r>
            </a:p>
          </p:txBody>
        </p:sp>
        <p:cxnSp>
          <p:nvCxnSpPr>
            <p:cNvPr id="66" name="Прямая соединительная линия 7"/>
            <p:cNvCxnSpPr/>
            <p:nvPr/>
          </p:nvCxnSpPr>
          <p:spPr>
            <a:xfrm>
              <a:off x="107280" y="1407600"/>
              <a:ext cx="8980200" cy="1584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67" name="Прямая соединительная линия 8"/>
            <p:cNvCxnSpPr/>
            <p:nvPr/>
          </p:nvCxnSpPr>
          <p:spPr>
            <a:xfrm>
              <a:off x="107280" y="1484640"/>
              <a:ext cx="8980200" cy="1584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68" name="Picture 2"/>
            <p:cNvPicPr/>
            <p:nvPr/>
          </p:nvPicPr>
          <p:blipFill>
            <a:blip r:embed="rId2"/>
            <a:stretch/>
          </p:blipFill>
          <p:spPr>
            <a:xfrm>
              <a:off x="565920" y="98640"/>
              <a:ext cx="901800" cy="11394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9" name="TextBox 3"/>
          <p:cNvSpPr/>
          <p:nvPr/>
        </p:nvSpPr>
        <p:spPr>
          <a:xfrm>
            <a:off x="165960" y="1609920"/>
            <a:ext cx="87692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Оценка обеспечения готовности к отопительному периоду 2025-2026 годов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0" name="Прямоугольник 10"/>
          <p:cNvSpPr/>
          <p:nvPr/>
        </p:nvSpPr>
        <p:spPr>
          <a:xfrm>
            <a:off x="4392360" y="6383880"/>
            <a:ext cx="455616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		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spc="-1" dirty="0">
                <a:solidFill>
                  <a:srgbClr val="BFBFBF"/>
                </a:solidFill>
                <a:latin typeface="Times New Roman"/>
                <a:ea typeface="DejaVu Sans"/>
              </a:rPr>
              <a:t>5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547640" y="39780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Ростехнадзора</a:t>
            </a:r>
            <a:endParaRPr lang="ru-RU" sz="1800" b="1" strike="noStrike" spc="-1" dirty="0">
              <a:solidFill>
                <a:schemeClr val="accent3">
                  <a:lumMod val="75000"/>
                </a:schemeClr>
              </a:solidFill>
              <a:latin typeface="Times New Roman"/>
              <a:ea typeface="DejaVu Sans"/>
            </a:endParaRPr>
          </a:p>
        </p:txBody>
      </p:sp>
      <p:cxnSp>
        <p:nvCxnSpPr>
          <p:cNvPr id="72" name="Прямая соединительная линия 21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73" name="Прямая соединительная линия 22"/>
          <p:cNvCxnSpPr/>
          <p:nvPr/>
        </p:nvCxnSpPr>
        <p:spPr>
          <a:xfrm>
            <a:off x="0" y="148464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74" name="Picture 14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75" name="Прямоугольник 31"/>
          <p:cNvSpPr/>
          <p:nvPr/>
        </p:nvSpPr>
        <p:spPr>
          <a:xfrm>
            <a:off x="5292000" y="6453360"/>
            <a:ext cx="362016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                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b="0" strike="noStrike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6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6" name="Прямоугольник 32"/>
          <p:cNvSpPr/>
          <p:nvPr/>
        </p:nvSpPr>
        <p:spPr>
          <a:xfrm>
            <a:off x="300240" y="1620000"/>
            <a:ext cx="852732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/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Показатели деятельности </a:t>
            </a:r>
            <a:r>
              <a:rPr lang="ru-RU" b="1" spc="-1" dirty="0" smtClean="0">
                <a:solidFill>
                  <a:srgbClr val="000000"/>
                </a:solidFill>
                <a:latin typeface="Times New Roman"/>
              </a:rPr>
              <a:t>Северо-Западного управления </a:t>
            </a:r>
            <a:endParaRPr lang="ru-RU" b="1" spc="-1" dirty="0">
              <a:solidFill>
                <a:srgbClr val="000000"/>
              </a:solidFill>
              <a:latin typeface="Times New Roman"/>
            </a:endParaRPr>
          </a:p>
          <a:p>
            <a:pPr algn="ctr"/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Ростехнадзора</a:t>
            </a:r>
          </a:p>
        </p:txBody>
      </p:sp>
      <p:sp>
        <p:nvSpPr>
          <p:cNvPr id="77" name="Прямоугольник 33"/>
          <p:cNvSpPr/>
          <p:nvPr/>
        </p:nvSpPr>
        <p:spPr>
          <a:xfrm>
            <a:off x="43200" y="3240000"/>
            <a:ext cx="876996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  <a:ea typeface="DejaVu Sans"/>
            </a:endParaRPr>
          </a:p>
        </p:txBody>
      </p:sp>
      <p:sp>
        <p:nvSpPr>
          <p:cNvPr id="78" name="TextBox 9"/>
          <p:cNvSpPr/>
          <p:nvPr/>
        </p:nvSpPr>
        <p:spPr>
          <a:xfrm>
            <a:off x="180000" y="2340000"/>
            <a:ext cx="8649720" cy="410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Должностные лица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Управления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приняли участие в комиссионной работе по оценке обеспечения готовности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1043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лиц,  подлежащих оценке обеспечения готовности в комиссиях органов местного самоуправления. 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lang="ru-RU" sz="1800" b="0" strike="noStrike" spc="-1" dirty="0">
                <a:solidFill>
                  <a:schemeClr val="dk1"/>
                </a:solidFill>
                <a:latin typeface="Times New Roman"/>
                <a:ea typeface="DejaVu Sans"/>
              </a:rPr>
              <a:t>Выявлено </a:t>
            </a:r>
            <a:r>
              <a:rPr lang="ru-RU" sz="1800" b="0" strike="noStrike" spc="-1" dirty="0" smtClean="0">
                <a:solidFill>
                  <a:schemeClr val="dk1"/>
                </a:solidFill>
                <a:latin typeface="Times New Roman"/>
                <a:ea typeface="DejaVu Sans"/>
              </a:rPr>
              <a:t>9974 </a:t>
            </a:r>
            <a:r>
              <a:rPr lang="ru-RU" sz="1800" b="0" strike="noStrike" spc="-1" dirty="0">
                <a:solidFill>
                  <a:schemeClr val="dk1"/>
                </a:solidFill>
                <a:latin typeface="Times New Roman"/>
                <a:ea typeface="DejaVu Sans"/>
              </a:rPr>
              <a:t>нарушения  требований по готовности, определенных Правилами.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Результаты участия должностных лиц Ростехнадзора в работе комиссий по оценке обеспечения готовности теплоснабжающих и теплосетевых организаций учитываются при оценке готовности муниципальных образований к работе в отопительный период.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6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9" name="Прямоугольник 34"/>
          <p:cNvSpPr/>
          <p:nvPr/>
        </p:nvSpPr>
        <p:spPr>
          <a:xfrm>
            <a:off x="225360" y="5760000"/>
            <a:ext cx="8769960" cy="184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45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547640" y="18864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</a:rPr>
              <a:t>Ростехнадзора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81" name="Прямая соединительная линия 3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82" name="Прямая соединительная линия 4"/>
          <p:cNvCxnSpPr/>
          <p:nvPr/>
        </p:nvCxnSpPr>
        <p:spPr>
          <a:xfrm>
            <a:off x="0" y="148464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83" name="Picture 7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84" name="Прямоугольник 5"/>
          <p:cNvSpPr/>
          <p:nvPr/>
        </p:nvSpPr>
        <p:spPr>
          <a:xfrm>
            <a:off x="4500000" y="6513480"/>
            <a:ext cx="455616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	                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b="0" strike="noStrike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7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5" name="Прямоугольник 6"/>
          <p:cNvSpPr/>
          <p:nvPr/>
        </p:nvSpPr>
        <p:spPr>
          <a:xfrm>
            <a:off x="251640" y="1556640"/>
            <a:ext cx="866052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4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Информация об оценке обеспечения готовности теплоснабжающих и теплосетевых организаций, </a:t>
            </a:r>
            <a:r>
              <a:rPr lang="ru-RU" sz="14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владельцев </a:t>
            </a:r>
            <a:r>
              <a:rPr lang="ru-RU" sz="14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тепловых сетей, которые не являются теплосетевыми </a:t>
            </a:r>
            <a:r>
              <a:rPr lang="ru-RU" sz="14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организациями</a:t>
            </a: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86" name="Таблица 1"/>
          <p:cNvGraphicFramePr/>
          <p:nvPr>
            <p:extLst>
              <p:ext uri="{D42A27DB-BD31-4B8C-83A1-F6EECF244321}">
                <p14:modId xmlns:p14="http://schemas.microsoft.com/office/powerpoint/2010/main" val="1219662791"/>
              </p:ext>
            </p:extLst>
          </p:nvPr>
        </p:nvGraphicFramePr>
        <p:xfrm>
          <a:off x="922680" y="2355120"/>
          <a:ext cx="6851520" cy="3545040"/>
        </p:xfrm>
        <a:graphic>
          <a:graphicData uri="http://schemas.openxmlformats.org/drawingml/2006/table">
            <a:tbl>
              <a:tblPr/>
              <a:tblGrid>
                <a:gridCol w="2247480"/>
                <a:gridCol w="1260720"/>
                <a:gridCol w="1137240"/>
                <a:gridCol w="1137240"/>
                <a:gridCol w="1068840"/>
              </a:tblGrid>
              <a:tr h="231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Субъект Российской Федерации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Количество лиц, подлежащих оценке обеспечения готовности, ед.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Уровень готовности к отопительному периоду 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26520"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готов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готов с условиями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не готов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Санкт-Петербург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233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233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Мурманская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54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54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Ленинградская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286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283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Архангельская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126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124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Вологодская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136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135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Калининградская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46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46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Республика Карелия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41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31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9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Новгородская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62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62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Псковская область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59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57</a:t>
                      </a:r>
                      <a:endParaRPr lang="ru-RU" sz="1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2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  <a:tr h="28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Итого</a:t>
                      </a:r>
                      <a:endParaRPr lang="ru-RU" sz="1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6120" marR="61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+mn-ea"/>
                          <a:cs typeface="+mn-cs"/>
                        </a:rPr>
                        <a:t>1043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+mn-ea"/>
                          <a:cs typeface="+mn-cs"/>
                        </a:rPr>
                        <a:t>1025</a:t>
                      </a:r>
                      <a:endParaRPr lang="ru-RU" sz="1000" b="0" strike="noStrike" spc="-1" dirty="0">
                        <a:solidFill>
                          <a:schemeClr val="dk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+mn-ea"/>
                          <a:cs typeface="+mn-cs"/>
                        </a:rPr>
                        <a:t>16</a:t>
                      </a:r>
                      <a:endParaRPr lang="ru-RU" sz="1000" b="0" strike="noStrike" spc="-1" dirty="0">
                        <a:solidFill>
                          <a:schemeClr val="dk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547640" y="397800"/>
            <a:ext cx="7123320" cy="978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Северо-Западное управление </a:t>
            </a:r>
            <a:b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</a:br>
            <a:r>
              <a:rPr lang="ru-RU" sz="1800" b="1" strike="noStrike" spc="-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ea typeface="DejaVu Sans"/>
              </a:rPr>
              <a:t>Ростехнадзора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96" name="Прямая соединительная линия 1"/>
          <p:cNvCxnSpPr/>
          <p:nvPr/>
        </p:nvCxnSpPr>
        <p:spPr>
          <a:xfrm>
            <a:off x="0" y="1412640"/>
            <a:ext cx="9159840" cy="15840"/>
          </a:xfrm>
          <a:prstGeom prst="straightConnector1">
            <a:avLst/>
          </a:prstGeom>
          <a:ln w="76200">
            <a:solidFill>
              <a:srgbClr val="FF0000"/>
            </a:solidFill>
            <a:round/>
          </a:ln>
        </p:spPr>
      </p:cxnSp>
      <p:cxnSp>
        <p:nvCxnSpPr>
          <p:cNvPr id="97" name="Прямая соединительная линия 2"/>
          <p:cNvCxnSpPr/>
          <p:nvPr/>
        </p:nvCxnSpPr>
        <p:spPr>
          <a:xfrm>
            <a:off x="43200" y="1494360"/>
            <a:ext cx="9159840" cy="15840"/>
          </a:xfrm>
          <a:prstGeom prst="straightConnector1">
            <a:avLst/>
          </a:prstGeom>
          <a:ln w="76200">
            <a:solidFill>
              <a:srgbClr val="00B050"/>
            </a:solidFill>
            <a:round/>
          </a:ln>
        </p:spPr>
      </p:cxnSp>
      <p:pic>
        <p:nvPicPr>
          <p:cNvPr id="98" name="Picture 1"/>
          <p:cNvPicPr/>
          <p:nvPr/>
        </p:nvPicPr>
        <p:blipFill>
          <a:blip r:embed="rId2"/>
          <a:stretch/>
        </p:blipFill>
        <p:spPr>
          <a:xfrm>
            <a:off x="467640" y="188640"/>
            <a:ext cx="920160" cy="1064160"/>
          </a:xfrm>
          <a:prstGeom prst="rect">
            <a:avLst/>
          </a:prstGeom>
          <a:ln w="0">
            <a:noFill/>
          </a:ln>
        </p:spPr>
      </p:pic>
      <p:sp>
        <p:nvSpPr>
          <p:cNvPr id="99" name="Прямоугольник 2"/>
          <p:cNvSpPr/>
          <p:nvPr/>
        </p:nvSpPr>
        <p:spPr>
          <a:xfrm>
            <a:off x="5112720" y="6372000"/>
            <a:ext cx="362016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		                </a:t>
            </a:r>
            <a:r>
              <a:rPr lang="ru-RU" sz="1600" b="0" strike="noStrike" spc="-1" dirty="0">
                <a:solidFill>
                  <a:srgbClr val="BFBFBF"/>
                </a:solidFill>
                <a:latin typeface="Times New Roman"/>
                <a:ea typeface="DejaVu Sans"/>
              </a:rPr>
              <a:t>Слайд </a:t>
            </a:r>
            <a:r>
              <a:rPr lang="ru-RU" sz="1600" b="0" strike="noStrike" spc="-1" dirty="0" smtClean="0">
                <a:solidFill>
                  <a:srgbClr val="BFBFBF"/>
                </a:solidFill>
                <a:latin typeface="Times New Roman"/>
                <a:ea typeface="DejaVu Sans"/>
              </a:rPr>
              <a:t>8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0" name="Прямоугольник 21"/>
          <p:cNvSpPr/>
          <p:nvPr/>
        </p:nvSpPr>
        <p:spPr>
          <a:xfrm>
            <a:off x="43200" y="3240000"/>
            <a:ext cx="876996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  <a:ea typeface="DejaVu Sans"/>
            </a:endParaRPr>
          </a:p>
        </p:txBody>
      </p:sp>
      <p:sp>
        <p:nvSpPr>
          <p:cNvPr id="101" name="TextBox 183"/>
          <p:cNvSpPr/>
          <p:nvPr/>
        </p:nvSpPr>
        <p:spPr>
          <a:xfrm>
            <a:off x="96480" y="2259000"/>
            <a:ext cx="8731080" cy="335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lang="ru-RU" sz="1400" b="0" strike="noStrike" spc="-1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102" name="Таблица 4"/>
          <p:cNvGraphicFramePr/>
          <p:nvPr>
            <p:extLst>
              <p:ext uri="{D42A27DB-BD31-4B8C-83A1-F6EECF244321}">
                <p14:modId xmlns:p14="http://schemas.microsoft.com/office/powerpoint/2010/main" val="3590542770"/>
              </p:ext>
            </p:extLst>
          </p:nvPr>
        </p:nvGraphicFramePr>
        <p:xfrm>
          <a:off x="366300" y="2272386"/>
          <a:ext cx="8191440" cy="2452758"/>
        </p:xfrm>
        <a:graphic>
          <a:graphicData uri="http://schemas.openxmlformats.org/drawingml/2006/table">
            <a:tbl>
              <a:tblPr/>
              <a:tblGrid>
                <a:gridCol w="826560"/>
                <a:gridCol w="1051920"/>
                <a:gridCol w="789120"/>
                <a:gridCol w="757800"/>
                <a:gridCol w="932400"/>
                <a:gridCol w="1080000"/>
                <a:gridCol w="1175400"/>
                <a:gridCol w="789120"/>
                <a:gridCol w="789120"/>
              </a:tblGrid>
              <a:tr h="346320"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Субъект Российской Федерации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Наименование муниципального образования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Наименование теплоснабжающей / теплосетевой организации / владельца тепловых сетей, не являющегося теплосетевой организацией 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Количество котельных (участков тепловых сетей), эксплуатируемых ТСО, шт.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 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6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Выявлено нарушений, шт.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Устранено нарушений, шт.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Количество нарушений на контроле, шт. 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Индекс готовности к отопительному периоду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6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98480"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значение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качественная оценка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6819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Вологодская область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Череповецкий муниципальный район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МУП ЧМР «Водоканал» 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30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14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16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0,46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не готов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Республика Карелия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Петрозаводский городской округ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А.А. Ахромейко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32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</a:rPr>
                        <a:t>32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</a:t>
                      </a:r>
                      <a:endParaRPr lang="ru-RU" sz="7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7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не готов</a:t>
                      </a:r>
                      <a:endParaRPr lang="ru-RU" sz="7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2520" marR="252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03" name="Прямоугольник 1"/>
          <p:cNvSpPr/>
          <p:nvPr/>
        </p:nvSpPr>
        <p:spPr>
          <a:xfrm>
            <a:off x="540000" y="1620000"/>
            <a:ext cx="783288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2999"/>
              </a:spcBef>
            </a:pPr>
            <a:r>
              <a:rPr lang="ru-RU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Перечень лиц, подлежащих оценке обеспечения к отопительному периоду с уровнем готовности «не готов»</a:t>
            </a:r>
            <a:endParaRPr lang="ru-RU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1954</TotalTime>
  <Words>2015</Words>
  <Application>Microsoft Office PowerPoint</Application>
  <PresentationFormat>Экран (4:3)</PresentationFormat>
  <Paragraphs>853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Северо-Западное управление  Ростехнадзора</vt:lpstr>
      <vt:lpstr>Северо-Западное управление  Ростехнадзора</vt:lpstr>
      <vt:lpstr>Северо-Западное управление  Ростехнадзора</vt:lpstr>
      <vt:lpstr>Северо-Западное управление  Ростехнадзора</vt:lpstr>
      <vt:lpstr>Северо-Западное управление  Ростехнадзора</vt:lpstr>
      <vt:lpstr>Северо-Западное управление  Ростехнадзора</vt:lpstr>
      <vt:lpstr>Северо-Западное управление  Ростехнадзора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Бугоркова Инна Николаевна</dc:creator>
  <dc:description/>
  <cp:lastModifiedBy>Чмуль Валерий Николаевич</cp:lastModifiedBy>
  <cp:revision>844</cp:revision>
  <cp:lastPrinted>2025-11-21T14:01:58Z</cp:lastPrinted>
  <dcterms:created xsi:type="dcterms:W3CDTF">2016-11-28T10:39:00Z</dcterms:created>
  <dcterms:modified xsi:type="dcterms:W3CDTF">2025-11-24T12:03:52Z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996495B25A474EA8AAE15617C5A43B5F_12</vt:lpwstr>
  </property>
  <property fmtid="{D5CDD505-2E9C-101B-9397-08002B2CF9AE}" pid="3" name="KSOProductBuildVer">
    <vt:lpwstr>1049-12.2.0.13266</vt:lpwstr>
  </property>
  <property fmtid="{D5CDD505-2E9C-101B-9397-08002B2CF9AE}" pid="4" name="MMClips">
    <vt:i4>2</vt:i4>
  </property>
  <property fmtid="{D5CDD505-2E9C-101B-9397-08002B2CF9AE}" pid="5" name="Notes">
    <vt:i4>8</vt:i4>
  </property>
  <property fmtid="{D5CDD505-2E9C-101B-9397-08002B2CF9AE}" pid="6" name="PresentationFormat">
    <vt:lpwstr>Экран (4:3)</vt:lpwstr>
  </property>
  <property fmtid="{D5CDD505-2E9C-101B-9397-08002B2CF9AE}" pid="7" name="Slides">
    <vt:i4>13</vt:i4>
  </property>
</Properties>
</file>